
<file path=[Content_Types].xml><?xml version="1.0" encoding="utf-8"?>
<Types xmlns="http://schemas.openxmlformats.org/package/2006/content-types">
  <Default Extension="xml" ContentType="application/xml"/>
  <Default Extension="wav" ContentType="audio/wav"/>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2" r:id="rId2"/>
    <p:sldId id="256" r:id="rId3"/>
    <p:sldId id="257" r:id="rId4"/>
    <p:sldId id="258" r:id="rId5"/>
    <p:sldId id="259" r:id="rId6"/>
    <p:sldId id="263" r:id="rId7"/>
    <p:sldId id="260" r:id="rId8"/>
    <p:sldId id="261" r:id="rId9"/>
    <p:sldId id="264" r:id="rId10"/>
    <p:sldId id="265" r:id="rId11"/>
    <p:sldId id="266"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6" d="100"/>
          <a:sy n="76" d="100"/>
        </p:scale>
        <p:origin x="-760"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59280"/>
            <a:ext cx="6400800" cy="1295400"/>
          </a:xfrm>
        </p:spPr>
        <p:txBody>
          <a:bodyPr/>
          <a:lstStyle/>
          <a:p>
            <a:r>
              <a:rPr lang="en-AU" smtClean="0"/>
              <a:t>Click to edit Master title style</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9144000" cy="932688"/>
          </a:xfrm>
          <a:prstGeom prst="rect">
            <a:avLst/>
          </a:prstGeom>
        </p:spPr>
      </p:pic>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dirty="0"/>
          </a:p>
        </p:txBody>
      </p:sp>
      <p:sp>
        <p:nvSpPr>
          <p:cNvPr id="4" name="Date Placeholder 3"/>
          <p:cNvSpPr>
            <a:spLocks noGrp="1"/>
          </p:cNvSpPr>
          <p:nvPr>
            <p:ph type="dt" sz="half" idx="10"/>
          </p:nvPr>
        </p:nvSpPr>
        <p:spPr bwMode="white"/>
        <p:txBody>
          <a:bodyPr/>
          <a:lstStyle/>
          <a:p>
            <a:fld id="{0B5ED223-903D-AA46-94AC-917EA026663A}" type="datetimeFigureOut">
              <a:rPr lang="en-US" smtClean="0"/>
              <a:t>21/05/12</a:t>
            </a:fld>
            <a:endParaRPr lang="en-US"/>
          </a:p>
        </p:txBody>
      </p:sp>
      <p:sp>
        <p:nvSpPr>
          <p:cNvPr id="5" name="Footer Placeholder 4"/>
          <p:cNvSpPr>
            <a:spLocks noGrp="1"/>
          </p:cNvSpPr>
          <p:nvPr>
            <p:ph type="ftr" sz="quarter" idx="11"/>
          </p:nvPr>
        </p:nvSpPr>
        <p:spPr bwMode="white"/>
        <p:txBody>
          <a:bodyPr/>
          <a:lstStyle/>
          <a:p>
            <a:endParaRPr lang="en-US"/>
          </a:p>
        </p:txBody>
      </p:sp>
      <p:sp>
        <p:nvSpPr>
          <p:cNvPr id="6" name="Slide Number Placeholder 5"/>
          <p:cNvSpPr>
            <a:spLocks noGrp="1"/>
          </p:cNvSpPr>
          <p:nvPr>
            <p:ph type="sldNum" sz="quarter" idx="12"/>
          </p:nvPr>
        </p:nvSpPr>
        <p:spPr/>
        <p:txBody>
          <a:bodyPr/>
          <a:lstStyle/>
          <a:p>
            <a:fld id="{7300A4B8-8DF9-FB4D-82E1-2632ED00AAD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0B5ED223-903D-AA46-94AC-917EA026663A}" type="datetimeFigureOut">
              <a:rPr lang="en-US" smtClean="0"/>
              <a:t>21/05/12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0A4B8-8DF9-FB4D-82E1-2632ED00AAD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en-AU" smtClean="0"/>
              <a:t>Click to edit Master title style</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4" name="Date Placeholder 3"/>
          <p:cNvSpPr>
            <a:spLocks noGrp="1"/>
          </p:cNvSpPr>
          <p:nvPr>
            <p:ph type="dt" sz="half" idx="10"/>
          </p:nvPr>
        </p:nvSpPr>
        <p:spPr/>
        <p:txBody>
          <a:bodyPr/>
          <a:lstStyle/>
          <a:p>
            <a:fld id="{0B5ED223-903D-AA46-94AC-917EA026663A}" type="datetimeFigureOut">
              <a:rPr lang="en-US" smtClean="0"/>
              <a:t>21/05/12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0A4B8-8DF9-FB4D-82E1-2632ED00AAD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4" name="Date Placeholder 3"/>
          <p:cNvSpPr>
            <a:spLocks noGrp="1"/>
          </p:cNvSpPr>
          <p:nvPr>
            <p:ph type="dt" sz="half" idx="10"/>
          </p:nvPr>
        </p:nvSpPr>
        <p:spPr/>
        <p:txBody>
          <a:bodyPr/>
          <a:lstStyle/>
          <a:p>
            <a:fld id="{0B5ED223-903D-AA46-94AC-917EA026663A}" type="datetimeFigureOut">
              <a:rPr lang="en-US" smtClean="0"/>
              <a:t>21/05/12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0A4B8-8DF9-FB4D-82E1-2632ED00AADD}" type="slidenum">
              <a:rPr lang="en-US" smtClean="0"/>
              <a:t>‹#›</a:t>
            </a:fld>
            <a:endParaRPr lang="en-US"/>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B5ED223-903D-AA46-94AC-917EA026663A}" type="datetimeFigureOut">
              <a:rPr lang="en-US" smtClean="0"/>
              <a:t>21/05/12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0A4B8-8DF9-FB4D-82E1-2632ED00AADD}" type="slidenum">
              <a:rPr lang="en-US" smtClean="0"/>
              <a:t>‹#›</a:t>
            </a:fld>
            <a:endParaRPr lang="en-US"/>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normAutofit/>
          </a:bodyPr>
          <a:lstStyle>
            <a:lvl1pPr algn="ctr">
              <a:defRPr sz="3600" b="0" i="0" cap="all" baseline="0"/>
            </a:lvl1pPr>
          </a:lstStyle>
          <a:p>
            <a:r>
              <a:rPr lang="en-AU" smtClean="0"/>
              <a:t>Click to edit Master title style</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2" name="Title 1"/>
          <p:cNvSpPr>
            <a:spLocks noGrp="1"/>
          </p:cNvSpPr>
          <p:nvPr>
            <p:ph type="title"/>
          </p:nvPr>
        </p:nvSpPr>
        <p:spPr/>
        <p:txBody>
          <a:bodyPr/>
          <a:lstStyle/>
          <a:p>
            <a:r>
              <a:rPr lang="en-AU" smtClean="0"/>
              <a:t>Click to edit Master title style</a:t>
            </a:r>
            <a:endParaRPr lang="en-US"/>
          </a:p>
        </p:txBody>
      </p:sp>
      <p:sp>
        <p:nvSpPr>
          <p:cNvPr id="5" name="Date Placeholder 4"/>
          <p:cNvSpPr>
            <a:spLocks noGrp="1"/>
          </p:cNvSpPr>
          <p:nvPr>
            <p:ph type="dt" sz="half" idx="10"/>
          </p:nvPr>
        </p:nvSpPr>
        <p:spPr/>
        <p:txBody>
          <a:bodyPr/>
          <a:lstStyle/>
          <a:p>
            <a:fld id="{0B5ED223-903D-AA46-94AC-917EA026663A}" type="datetimeFigureOut">
              <a:rPr lang="en-US" smtClean="0"/>
              <a:t>21/05/12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0A4B8-8DF9-FB4D-82E1-2632ED00AADD}" type="slidenum">
              <a:rPr lang="en-US" smtClean="0"/>
              <a:t>‹#›</a:t>
            </a:fld>
            <a:endParaRPr lang="en-US"/>
          </a:p>
        </p:txBody>
      </p:sp>
      <p:sp>
        <p:nvSpPr>
          <p:cNvPr id="12" name="Content Placeholder 11"/>
          <p:cNvSpPr>
            <a:spLocks noGrp="1"/>
          </p:cNvSpPr>
          <p:nvPr>
            <p:ph sz="quarter" idx="14"/>
          </p:nvPr>
        </p:nvSpPr>
        <p:spPr>
          <a:xfrm>
            <a:off x="4648200" y="2438400"/>
            <a:ext cx="3124200" cy="31242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9144000" cy="932688"/>
          </a:xfrm>
          <a:prstGeom prst="rect">
            <a:avLst/>
          </a:prstGeom>
        </p:spPr>
      </p:pic>
      <p:sp>
        <p:nvSpPr>
          <p:cNvPr id="11" name="Content Placeholder 10"/>
          <p:cNvSpPr>
            <a:spLocks noGrp="1"/>
          </p:cNvSpPr>
          <p:nvPr>
            <p:ph sz="quarter" idx="13"/>
          </p:nvPr>
        </p:nvSpPr>
        <p:spPr>
          <a:xfrm>
            <a:off x="1371600" y="2819400"/>
            <a:ext cx="3124200" cy="27432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7" name="Date Placeholder 6"/>
          <p:cNvSpPr>
            <a:spLocks noGrp="1"/>
          </p:cNvSpPr>
          <p:nvPr>
            <p:ph type="dt" sz="half" idx="10"/>
          </p:nvPr>
        </p:nvSpPr>
        <p:spPr/>
        <p:txBody>
          <a:bodyPr/>
          <a:lstStyle/>
          <a:p>
            <a:fld id="{0B5ED223-903D-AA46-94AC-917EA026663A}" type="datetimeFigureOut">
              <a:rPr lang="en-US" smtClean="0"/>
              <a:t>21/05/12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00A4B8-8DF9-FB4D-82E1-2632ED00AAD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0B5ED223-903D-AA46-94AC-917EA026663A}" type="datetimeFigureOut">
              <a:rPr lang="en-US" smtClean="0"/>
              <a:t>21/05/12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00A4B8-8DF9-FB4D-82E1-2632ED00AADD}" type="slidenum">
              <a:rPr lang="en-US" smtClean="0"/>
              <a:t>‹#›</a:t>
            </a:fld>
            <a:endParaRPr lang="en-US"/>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B5ED223-903D-AA46-94AC-917EA026663A}" type="datetimeFigureOut">
              <a:rPr lang="en-US" smtClean="0"/>
              <a:t>21/05/12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0A4B8-8DF9-FB4D-82E1-2632ED00AAD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chor="b">
            <a:noAutofit/>
          </a:bodyPr>
          <a:lstStyle>
            <a:lvl1pPr algn="ctr">
              <a:defRPr sz="1700" b="1" cap="all" spc="0" baseline="0"/>
            </a:lvl1pPr>
          </a:lstStyle>
          <a:p>
            <a:r>
              <a:rPr lang="en-AU" smtClean="0"/>
              <a:t>Click to edit Master title style</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0B5ED223-903D-AA46-94AC-917EA026663A}" type="datetimeFigureOut">
              <a:rPr lang="en-US" smtClean="0"/>
              <a:t>21/05/12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0A4B8-8DF9-FB4D-82E1-2632ED00AADD}" type="slidenum">
              <a:rPr lang="en-US" smtClean="0"/>
              <a:t>‹#›</a:t>
            </a:fld>
            <a:endParaRPr lang="en-US"/>
          </a:p>
        </p:txBody>
      </p:sp>
      <p:sp>
        <p:nvSpPr>
          <p:cNvPr id="9" name="Content Placeholder 8"/>
          <p:cNvSpPr>
            <a:spLocks noGrp="1"/>
          </p:cNvSpPr>
          <p:nvPr>
            <p:ph sz="quarter" idx="13"/>
          </p:nvPr>
        </p:nvSpPr>
        <p:spPr>
          <a:xfrm>
            <a:off x="1371600" y="1676400"/>
            <a:ext cx="3276600" cy="35052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Plaque 9"/>
          <p:cNvSpPr/>
          <p:nvPr/>
        </p:nvSpPr>
        <p:spPr>
          <a:xfrm>
            <a:off x="1463040" y="1847088"/>
            <a:ext cx="3090672"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0" y="1676400"/>
            <a:ext cx="2819400" cy="599440"/>
          </a:xfrm>
        </p:spPr>
        <p:txBody>
          <a:bodyPr anchor="b">
            <a:noAutofit/>
          </a:bodyPr>
          <a:lstStyle>
            <a:lvl1pPr algn="ctr">
              <a:defRPr sz="1700" b="1" cap="all" spc="0" baseline="0"/>
            </a:lvl1pPr>
          </a:lstStyle>
          <a:p>
            <a:r>
              <a:rPr lang="en-AU" smtClean="0"/>
              <a:t>Click to edit Master title style</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US"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0B5ED223-903D-AA46-94AC-917EA026663A}" type="datetimeFigureOut">
              <a:rPr lang="en-US" smtClean="0"/>
              <a:t>21/05/12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0A4B8-8DF9-FB4D-82E1-2632ED00AAD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en-AU" smtClean="0"/>
              <a:t>Click to edit Master title style</a:t>
            </a:r>
            <a:endParaRPr lang="en-US" dirty="0"/>
          </a:p>
        </p:txBody>
      </p:sp>
      <p:sp>
        <p:nvSpPr>
          <p:cNvPr id="3" name="Text Placeholder 2"/>
          <p:cNvSpPr>
            <a:spLocks noGrp="1"/>
          </p:cNvSpPr>
          <p:nvPr>
            <p:ph type="body" idx="1"/>
          </p:nvPr>
        </p:nvSpPr>
        <p:spPr>
          <a:xfrm>
            <a:off x="1371600" y="2057400"/>
            <a:ext cx="6400800" cy="3429001"/>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0B5ED223-903D-AA46-94AC-917EA026663A}" type="datetimeFigureOut">
              <a:rPr lang="en-US" smtClean="0"/>
              <a:t>21/05/12</a:t>
            </a:fld>
            <a:endParaRPr lang="en-US"/>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en-US"/>
          </a:p>
        </p:txBody>
      </p:sp>
      <p:sp>
        <p:nvSpPr>
          <p:cNvPr id="6" name="Slide Number Placeholder 5"/>
          <p:cNvSpPr>
            <a:spLocks noGrp="1"/>
          </p:cNvSpPr>
          <p:nvPr>
            <p:ph type="sldNum" sz="quarter" idx="4"/>
          </p:nvPr>
        </p:nvSpPr>
        <p:spPr bwMode="white">
          <a:xfrm>
            <a:off x="6675120" y="6364224"/>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7300A4B8-8DF9-FB4D-82E1-2632ED00AAD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4.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9.jpg"/><Relationship Id="rId5" Type="http://schemas.openxmlformats.org/officeDocument/2006/relationships/image" Target="../media/image4.png"/><Relationship Id="rId1" Type="http://schemas.microsoft.com/office/2007/relationships/media" Target="../media/media11.wav"/><Relationship Id="rId2" Type="http://schemas.openxmlformats.org/officeDocument/2006/relationships/audio" Target="../media/media11.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5.jpg"/><Relationship Id="rId5" Type="http://schemas.openxmlformats.org/officeDocument/2006/relationships/image" Target="../media/image6.jpg"/><Relationship Id="rId6" Type="http://schemas.openxmlformats.org/officeDocument/2006/relationships/image" Target="../media/image7.jpg"/><Relationship Id="rId7" Type="http://schemas.openxmlformats.org/officeDocument/2006/relationships/image" Target="../media/image4.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8.jpg"/><Relationship Id="rId5" Type="http://schemas.openxmlformats.org/officeDocument/2006/relationships/image" Target="../media/image9.jpg"/><Relationship Id="rId6" Type="http://schemas.openxmlformats.org/officeDocument/2006/relationships/image" Target="../media/image4.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0.jpg"/><Relationship Id="rId5" Type="http://schemas.openxmlformats.org/officeDocument/2006/relationships/image" Target="../media/image4.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1.jpg"/><Relationship Id="rId5" Type="http://schemas.openxmlformats.org/officeDocument/2006/relationships/image" Target="../media/image4.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2.jpg"/><Relationship Id="rId5" Type="http://schemas.openxmlformats.org/officeDocument/2006/relationships/image" Target="../media/image4.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3.jpg"/><Relationship Id="rId5" Type="http://schemas.openxmlformats.org/officeDocument/2006/relationships/image" Target="../media/image4.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4.jpg"/><Relationship Id="rId5" Type="http://schemas.openxmlformats.org/officeDocument/2006/relationships/image" Target="../media/image4.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5.jpg"/><Relationship Id="rId5" Type="http://schemas.openxmlformats.org/officeDocument/2006/relationships/image" Target="../media/image16.jpg"/><Relationship Id="rId6" Type="http://schemas.openxmlformats.org/officeDocument/2006/relationships/image" Target="../media/image4.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65250" y="1349375"/>
            <a:ext cx="6445250" cy="2308324"/>
          </a:xfrm>
          <a:prstGeom prst="rect">
            <a:avLst/>
          </a:prstGeom>
          <a:noFill/>
        </p:spPr>
        <p:txBody>
          <a:bodyPr wrap="square" rtlCol="0">
            <a:spAutoFit/>
          </a:bodyPr>
          <a:lstStyle/>
          <a:p>
            <a:pPr algn="ctr"/>
            <a:r>
              <a:rPr lang="en-US" sz="4800" dirty="0" smtClean="0"/>
              <a:t>Where Does Mother’s Day come from and when did it start in Australia?</a:t>
            </a:r>
            <a:endParaRPr lang="en-US" sz="4800"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32182" y="5317404"/>
            <a:ext cx="812800" cy="812800"/>
          </a:xfrm>
          <a:prstGeom prst="rect">
            <a:avLst/>
          </a:prstGeom>
        </p:spPr>
      </p:pic>
    </p:spTree>
    <p:extLst>
      <p:ext uri="{BB962C8B-B14F-4D97-AF65-F5344CB8AC3E}">
        <p14:creationId xmlns:p14="http://schemas.microsoft.com/office/powerpoint/2010/main" val="115630350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7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4250" y="970974"/>
            <a:ext cx="4016375" cy="584776"/>
          </a:xfrm>
          <a:prstGeom prst="rect">
            <a:avLst/>
          </a:prstGeom>
          <a:noFill/>
        </p:spPr>
        <p:txBody>
          <a:bodyPr wrap="square" rtlCol="0">
            <a:spAutoFit/>
          </a:bodyPr>
          <a:lstStyle/>
          <a:p>
            <a:r>
              <a:rPr lang="en-US" sz="3200" b="1" dirty="0" smtClean="0">
                <a:solidFill>
                  <a:srgbClr val="FF6600"/>
                </a:solidFill>
              </a:rPr>
              <a:t>What about Australia?</a:t>
            </a:r>
            <a:endParaRPr lang="en-US" sz="3200" b="1" dirty="0">
              <a:solidFill>
                <a:srgbClr val="FF6600"/>
              </a:solidFill>
            </a:endParaRPr>
          </a:p>
        </p:txBody>
      </p:sp>
      <p:pic>
        <p:nvPicPr>
          <p:cNvPr id="3" name="Picture 2" descr="australia map.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59625" y="558800"/>
            <a:ext cx="1608979" cy="1504950"/>
          </a:xfrm>
          <a:prstGeom prst="rect">
            <a:avLst/>
          </a:prstGeom>
        </p:spPr>
      </p:pic>
      <p:pic>
        <p:nvPicPr>
          <p:cNvPr id="4" name="Picture 3" descr="Mothers day Australia.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0500" y="3816350"/>
            <a:ext cx="2540000" cy="2844800"/>
          </a:xfrm>
          <a:prstGeom prst="rect">
            <a:avLst/>
          </a:prstGeom>
        </p:spPr>
      </p:pic>
      <p:sp>
        <p:nvSpPr>
          <p:cNvPr id="6" name="Rectangle 5"/>
          <p:cNvSpPr/>
          <p:nvPr/>
        </p:nvSpPr>
        <p:spPr>
          <a:xfrm>
            <a:off x="1730375" y="2291160"/>
            <a:ext cx="6540500" cy="3046988"/>
          </a:xfrm>
          <a:prstGeom prst="rect">
            <a:avLst/>
          </a:prstGeom>
        </p:spPr>
        <p:txBody>
          <a:bodyPr wrap="square">
            <a:spAutoFit/>
          </a:bodyPr>
          <a:lstStyle/>
          <a:p>
            <a:r>
              <a:rPr lang="en-US" sz="2400" dirty="0"/>
              <a:t>The tradition of gift giving to mothers on Mother's Day in Australia was started by </a:t>
            </a:r>
            <a:r>
              <a:rPr lang="en-US" sz="2400" dirty="0" err="1"/>
              <a:t>Mrs</a:t>
            </a:r>
            <a:r>
              <a:rPr lang="en-US" sz="2400" dirty="0"/>
              <a:t> Janet </a:t>
            </a:r>
            <a:r>
              <a:rPr lang="en-US" sz="2400" dirty="0" err="1" smtClean="0"/>
              <a:t>Heyden</a:t>
            </a:r>
            <a:r>
              <a:rPr lang="en-US" sz="2400" dirty="0"/>
              <a:t>,</a:t>
            </a:r>
            <a:r>
              <a:rPr lang="en-US" sz="2400" dirty="0" smtClean="0"/>
              <a:t> </a:t>
            </a:r>
            <a:r>
              <a:rPr lang="en-US" sz="2400" dirty="0"/>
              <a:t>a resident of </a:t>
            </a:r>
            <a:r>
              <a:rPr lang="en-US" sz="2400" dirty="0" err="1"/>
              <a:t>Leichhardt</a:t>
            </a:r>
            <a:r>
              <a:rPr lang="en-US" sz="2400" dirty="0"/>
              <a:t> Sydney, in 1924. She began the tradition during a visit to a patient at the Newington State Home for Women, where she met many lonely and forgotten mothers. To cheer them up, she rounded up support from local school children and businesses to donate and bring gifts to the women.</a:t>
            </a:r>
            <a:r>
              <a:rPr lang="en-AU" sz="2400" dirty="0" smtClean="0">
                <a:effectLst/>
              </a:rPr>
              <a:t> </a:t>
            </a:r>
            <a:endParaRPr lang="en-US" sz="2400" dirty="0"/>
          </a:p>
        </p:txBody>
      </p:sp>
      <p:sp>
        <p:nvSpPr>
          <p:cNvPr id="7" name="TextBox 6"/>
          <p:cNvSpPr txBox="1"/>
          <p:nvPr/>
        </p:nvSpPr>
        <p:spPr>
          <a:xfrm>
            <a:off x="2571750" y="1476375"/>
            <a:ext cx="4587875" cy="923330"/>
          </a:xfrm>
          <a:prstGeom prst="rect">
            <a:avLst/>
          </a:prstGeom>
          <a:noFill/>
        </p:spPr>
        <p:txBody>
          <a:bodyPr wrap="square" rtlCol="0">
            <a:spAutoFit/>
          </a:bodyPr>
          <a:lstStyle/>
          <a:p>
            <a:r>
              <a:rPr lang="en-US" b="1" dirty="0" smtClean="0">
                <a:solidFill>
                  <a:srgbClr val="FF6600"/>
                </a:solidFill>
              </a:rPr>
              <a:t>We follow the tradition of the Americans and celebrate Mother’s Day on the second Sunday in May.</a:t>
            </a:r>
            <a:endParaRPr lang="en-US" b="1" dirty="0">
              <a:solidFill>
                <a:srgbClr val="FF6600"/>
              </a:solidFill>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48383" y="5338148"/>
            <a:ext cx="812800" cy="812800"/>
          </a:xfrm>
          <a:prstGeom prst="rect">
            <a:avLst/>
          </a:prstGeom>
        </p:spPr>
      </p:pic>
    </p:spTree>
    <p:extLst>
      <p:ext uri="{BB962C8B-B14F-4D97-AF65-F5344CB8AC3E}">
        <p14:creationId xmlns:p14="http://schemas.microsoft.com/office/powerpoint/2010/main" val="380680005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68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90625" y="920751"/>
            <a:ext cx="6762750" cy="3970318"/>
          </a:xfrm>
          <a:prstGeom prst="rect">
            <a:avLst/>
          </a:prstGeom>
        </p:spPr>
        <p:txBody>
          <a:bodyPr wrap="square">
            <a:spAutoFit/>
          </a:bodyPr>
          <a:lstStyle/>
          <a:p>
            <a:r>
              <a:rPr lang="en-US" sz="2800" dirty="0"/>
              <a:t>Every year thereafter, more support was raised by </a:t>
            </a:r>
            <a:r>
              <a:rPr lang="en-US" sz="2800" dirty="0" err="1"/>
              <a:t>Mrs</a:t>
            </a:r>
            <a:r>
              <a:rPr lang="en-US" sz="2800" dirty="0"/>
              <a:t> </a:t>
            </a:r>
            <a:r>
              <a:rPr lang="en-US" sz="2800" dirty="0" err="1"/>
              <a:t>Heyden</a:t>
            </a:r>
            <a:r>
              <a:rPr lang="en-US" sz="2800" dirty="0"/>
              <a:t> with local businesses and even the local Mayor. The day has since become </a:t>
            </a:r>
            <a:r>
              <a:rPr lang="en-US" sz="2800" dirty="0" err="1"/>
              <a:t>commercialised</a:t>
            </a:r>
            <a:r>
              <a:rPr lang="en-US" sz="2800" dirty="0"/>
              <a:t>. Traditionally, the </a:t>
            </a:r>
            <a:r>
              <a:rPr lang="en-US" sz="2800" dirty="0" smtClean="0"/>
              <a:t>chrysanthemum is </a:t>
            </a:r>
            <a:r>
              <a:rPr lang="en-US" sz="2800" dirty="0"/>
              <a:t>given to mothers for mother's day as the flower is naturally in season during Autumn and ends in "mum", a common affectionate shortening of "mother" in Australia. </a:t>
            </a:r>
          </a:p>
        </p:txBody>
      </p:sp>
      <p:pic>
        <p:nvPicPr>
          <p:cNvPr id="4" name="Picture 3" descr="crysanthermum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83251" y="4398810"/>
            <a:ext cx="3092400" cy="2316315"/>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15219" y="5378928"/>
            <a:ext cx="812800" cy="812800"/>
          </a:xfrm>
          <a:prstGeom prst="rect">
            <a:avLst/>
          </a:prstGeom>
        </p:spPr>
      </p:pic>
    </p:spTree>
    <p:extLst>
      <p:ext uri="{BB962C8B-B14F-4D97-AF65-F5344CB8AC3E}">
        <p14:creationId xmlns:p14="http://schemas.microsoft.com/office/powerpoint/2010/main" val="7421234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7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eek Goddess Rhea.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7500" y="257175"/>
            <a:ext cx="2434801" cy="2457450"/>
          </a:xfrm>
          <a:prstGeom prst="rect">
            <a:avLst/>
          </a:prstGeom>
        </p:spPr>
      </p:pic>
      <p:pic>
        <p:nvPicPr>
          <p:cNvPr id="6" name="Picture 5" descr="Rhea.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7500" y="3362325"/>
            <a:ext cx="2349500" cy="3467100"/>
          </a:xfrm>
          <a:prstGeom prst="rect">
            <a:avLst/>
          </a:prstGeom>
        </p:spPr>
      </p:pic>
      <p:pic>
        <p:nvPicPr>
          <p:cNvPr id="7" name="Picture 6" descr="Spring festival.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807075" y="4206875"/>
            <a:ext cx="3213100" cy="2527300"/>
          </a:xfrm>
          <a:prstGeom prst="rect">
            <a:avLst/>
          </a:prstGeom>
        </p:spPr>
      </p:pic>
      <p:sp>
        <p:nvSpPr>
          <p:cNvPr id="10" name="Rectangle 9"/>
          <p:cNvSpPr/>
          <p:nvPr/>
        </p:nvSpPr>
        <p:spPr>
          <a:xfrm>
            <a:off x="2752301" y="2331273"/>
            <a:ext cx="5127625" cy="2062103"/>
          </a:xfrm>
          <a:prstGeom prst="rect">
            <a:avLst/>
          </a:prstGeom>
        </p:spPr>
        <p:txBody>
          <a:bodyPr wrap="square">
            <a:spAutoFit/>
          </a:bodyPr>
          <a:lstStyle/>
          <a:p>
            <a:r>
              <a:rPr lang="en-US" sz="3200" dirty="0" smtClean="0"/>
              <a:t> </a:t>
            </a:r>
            <a:r>
              <a:rPr lang="en-US" sz="3200" dirty="0"/>
              <a:t>Long, long, ago, in ancient Greece, the people paid tribute to Rhea, the Mother of the Gods, each spring. </a:t>
            </a:r>
          </a:p>
        </p:txBody>
      </p:sp>
      <p:sp>
        <p:nvSpPr>
          <p:cNvPr id="11" name="TextBox 10"/>
          <p:cNvSpPr txBox="1"/>
          <p:nvPr/>
        </p:nvSpPr>
        <p:spPr>
          <a:xfrm>
            <a:off x="3524250" y="1444625"/>
            <a:ext cx="3984625" cy="769441"/>
          </a:xfrm>
          <a:prstGeom prst="rect">
            <a:avLst/>
          </a:prstGeom>
          <a:noFill/>
        </p:spPr>
        <p:txBody>
          <a:bodyPr wrap="square" rtlCol="0">
            <a:spAutoFit/>
          </a:bodyPr>
          <a:lstStyle/>
          <a:p>
            <a:r>
              <a:rPr lang="en-US" sz="4400" b="1" dirty="0" smtClean="0">
                <a:solidFill>
                  <a:srgbClr val="FF6600"/>
                </a:solidFill>
              </a:rPr>
              <a:t>Ancient Greece</a:t>
            </a:r>
            <a:endParaRPr lang="en-US" sz="4400" b="1" dirty="0">
              <a:solidFill>
                <a:srgbClr val="FF6600"/>
              </a:solidFill>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759200" y="5445774"/>
            <a:ext cx="812800" cy="812800"/>
          </a:xfrm>
          <a:prstGeom prst="rect">
            <a:avLst/>
          </a:prstGeom>
        </p:spPr>
      </p:pic>
    </p:spTree>
    <p:extLst>
      <p:ext uri="{BB962C8B-B14F-4D97-AF65-F5344CB8AC3E}">
        <p14:creationId xmlns:p14="http://schemas.microsoft.com/office/powerpoint/2010/main" val="263843597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thering Sunda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80225" y="3552865"/>
            <a:ext cx="1866177" cy="2940010"/>
          </a:xfrm>
          <a:prstGeom prst="rect">
            <a:avLst/>
          </a:prstGeom>
        </p:spPr>
      </p:pic>
      <p:pic>
        <p:nvPicPr>
          <p:cNvPr id="3" name="Picture 2" descr="Mothering sunday UK in church.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5781" y="177800"/>
            <a:ext cx="2261138" cy="2886075"/>
          </a:xfrm>
          <a:prstGeom prst="rect">
            <a:avLst/>
          </a:prstGeom>
        </p:spPr>
      </p:pic>
      <p:sp>
        <p:nvSpPr>
          <p:cNvPr id="5" name="Rectangle 4"/>
          <p:cNvSpPr/>
          <p:nvPr/>
        </p:nvSpPr>
        <p:spPr>
          <a:xfrm>
            <a:off x="1641475" y="1758990"/>
            <a:ext cx="5111750" cy="4031873"/>
          </a:xfrm>
          <a:prstGeom prst="rect">
            <a:avLst/>
          </a:prstGeom>
        </p:spPr>
        <p:txBody>
          <a:bodyPr wrap="square">
            <a:spAutoFit/>
          </a:bodyPr>
          <a:lstStyle/>
          <a:p>
            <a:r>
              <a:rPr lang="en-US" sz="3200" dirty="0"/>
              <a:t>A little later in history it is noted that England paid homage to mothers on "Mothering Sunday," the fourth Sunday of Lent</a:t>
            </a:r>
            <a:r>
              <a:rPr lang="en-US" sz="3200" dirty="0" smtClean="0"/>
              <a:t>. Women and children in service went home to their mothers and to church on this day.</a:t>
            </a:r>
            <a:endParaRPr lang="en-AU" sz="3200" dirty="0"/>
          </a:p>
        </p:txBody>
      </p:sp>
      <p:sp>
        <p:nvSpPr>
          <p:cNvPr id="6" name="TextBox 5"/>
          <p:cNvSpPr txBox="1"/>
          <p:nvPr/>
        </p:nvSpPr>
        <p:spPr>
          <a:xfrm>
            <a:off x="3428999" y="1127125"/>
            <a:ext cx="3451225" cy="769441"/>
          </a:xfrm>
          <a:prstGeom prst="rect">
            <a:avLst/>
          </a:prstGeom>
          <a:noFill/>
        </p:spPr>
        <p:txBody>
          <a:bodyPr wrap="square" rtlCol="0">
            <a:spAutoFit/>
          </a:bodyPr>
          <a:lstStyle/>
          <a:p>
            <a:r>
              <a:rPr lang="en-US" sz="4400" b="1" dirty="0" smtClean="0">
                <a:solidFill>
                  <a:srgbClr val="FF6600"/>
                </a:solidFill>
              </a:rPr>
              <a:t>England</a:t>
            </a:r>
            <a:endParaRPr lang="en-US" sz="4400" b="1" dirty="0">
              <a:solidFill>
                <a:srgbClr val="FF6600"/>
              </a:solidFill>
            </a:endParaRP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78769" y="5384463"/>
            <a:ext cx="812800" cy="812800"/>
          </a:xfrm>
          <a:prstGeom prst="rect">
            <a:avLst/>
          </a:prstGeom>
        </p:spPr>
      </p:pic>
    </p:spTree>
    <p:extLst>
      <p:ext uri="{BB962C8B-B14F-4D97-AF65-F5344CB8AC3E}">
        <p14:creationId xmlns:p14="http://schemas.microsoft.com/office/powerpoint/2010/main" val="347325185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98"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ulia-ward-how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125" y="908050"/>
            <a:ext cx="2730500" cy="2755900"/>
          </a:xfrm>
          <a:prstGeom prst="rect">
            <a:avLst/>
          </a:prstGeom>
        </p:spPr>
      </p:pic>
      <p:sp>
        <p:nvSpPr>
          <p:cNvPr id="3" name="TextBox 2"/>
          <p:cNvSpPr txBox="1"/>
          <p:nvPr/>
        </p:nvSpPr>
        <p:spPr>
          <a:xfrm>
            <a:off x="3556000" y="1095375"/>
            <a:ext cx="3937000" cy="769441"/>
          </a:xfrm>
          <a:prstGeom prst="rect">
            <a:avLst/>
          </a:prstGeom>
          <a:noFill/>
        </p:spPr>
        <p:txBody>
          <a:bodyPr wrap="square" rtlCol="0">
            <a:spAutoFit/>
          </a:bodyPr>
          <a:lstStyle/>
          <a:p>
            <a:r>
              <a:rPr lang="en-US" sz="4400" b="1" dirty="0" smtClean="0">
                <a:solidFill>
                  <a:srgbClr val="FF6600"/>
                </a:solidFill>
              </a:rPr>
              <a:t>America</a:t>
            </a:r>
            <a:endParaRPr lang="en-US" sz="4400" b="1" dirty="0">
              <a:solidFill>
                <a:srgbClr val="FF6600"/>
              </a:solidFill>
            </a:endParaRPr>
          </a:p>
        </p:txBody>
      </p:sp>
      <p:sp>
        <p:nvSpPr>
          <p:cNvPr id="5" name="Rectangle 4"/>
          <p:cNvSpPr/>
          <p:nvPr/>
        </p:nvSpPr>
        <p:spPr>
          <a:xfrm>
            <a:off x="3159125" y="2132677"/>
            <a:ext cx="4572000" cy="3539430"/>
          </a:xfrm>
          <a:prstGeom prst="rect">
            <a:avLst/>
          </a:prstGeom>
        </p:spPr>
        <p:txBody>
          <a:bodyPr>
            <a:spAutoFit/>
          </a:bodyPr>
          <a:lstStyle/>
          <a:p>
            <a:r>
              <a:rPr lang="en-US" sz="3200" dirty="0"/>
              <a:t>In 1872, Julia Ward Howe (who wrote the words to the Battle hymn of the Republic) suggested the idea of Mother's </a:t>
            </a:r>
            <a:r>
              <a:rPr lang="en-US" sz="3200" dirty="0" smtClean="0"/>
              <a:t>Day</a:t>
            </a:r>
            <a:r>
              <a:rPr lang="en-AU" sz="3200" dirty="0" smtClean="0"/>
              <a:t>. After the work that Mothers did during the war.</a:t>
            </a:r>
            <a:endParaRPr lang="en-US" sz="3200"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82055" y="5672107"/>
            <a:ext cx="812800" cy="812800"/>
          </a:xfrm>
          <a:prstGeom prst="rect">
            <a:avLst/>
          </a:prstGeom>
        </p:spPr>
      </p:pic>
    </p:spTree>
    <p:extLst>
      <p:ext uri="{BB962C8B-B14F-4D97-AF65-F5344CB8AC3E}">
        <p14:creationId xmlns:p14="http://schemas.microsoft.com/office/powerpoint/2010/main" val="73397973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s Anna Jarvi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8000" y="1174750"/>
            <a:ext cx="2540000" cy="2540000"/>
          </a:xfrm>
          <a:prstGeom prst="rect">
            <a:avLst/>
          </a:prstGeom>
        </p:spPr>
      </p:pic>
      <p:sp>
        <p:nvSpPr>
          <p:cNvPr id="4" name="TextBox 3"/>
          <p:cNvSpPr txBox="1"/>
          <p:nvPr/>
        </p:nvSpPr>
        <p:spPr>
          <a:xfrm>
            <a:off x="4349750" y="906074"/>
            <a:ext cx="3937000" cy="769441"/>
          </a:xfrm>
          <a:prstGeom prst="rect">
            <a:avLst/>
          </a:prstGeom>
          <a:noFill/>
        </p:spPr>
        <p:txBody>
          <a:bodyPr wrap="square" rtlCol="0">
            <a:spAutoFit/>
          </a:bodyPr>
          <a:lstStyle/>
          <a:p>
            <a:r>
              <a:rPr lang="en-US" sz="4400" b="1" dirty="0" smtClean="0">
                <a:solidFill>
                  <a:srgbClr val="FF6600"/>
                </a:solidFill>
              </a:rPr>
              <a:t>America</a:t>
            </a:r>
            <a:endParaRPr lang="en-US" sz="4400" b="1" dirty="0">
              <a:solidFill>
                <a:srgbClr val="FF6600"/>
              </a:solidFill>
            </a:endParaRPr>
          </a:p>
        </p:txBody>
      </p:sp>
      <p:sp>
        <p:nvSpPr>
          <p:cNvPr id="7" name="Rectangle 6"/>
          <p:cNvSpPr/>
          <p:nvPr/>
        </p:nvSpPr>
        <p:spPr>
          <a:xfrm>
            <a:off x="3048000" y="1637258"/>
            <a:ext cx="5270500" cy="4154983"/>
          </a:xfrm>
          <a:prstGeom prst="rect">
            <a:avLst/>
          </a:prstGeom>
        </p:spPr>
        <p:txBody>
          <a:bodyPr wrap="square">
            <a:spAutoFit/>
          </a:bodyPr>
          <a:lstStyle/>
          <a:p>
            <a:r>
              <a:rPr lang="en-US" sz="2400" dirty="0"/>
              <a:t>Miss Jarvis was very close to her mother Mrs. Anna Reese Jarvis. Anna's mother died in May of 1905, when Anna was 41 years of age. Anna was not married and from the time of her mother's death cared for her blind sister, Ellsinore. Anna missed her mother very much and felt that children should appreciate their mother's more while they're still alive. Anna hoped Mother's Day would increase respect and love and strengthen family bonds.</a:t>
            </a:r>
            <a:r>
              <a:rPr lang="en-AU" sz="2400" dirty="0" smtClean="0">
                <a:effectLst/>
              </a:rPr>
              <a:t> </a:t>
            </a:r>
            <a:endParaRPr lang="en-US" sz="2400"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48891" y="5792241"/>
            <a:ext cx="812800" cy="812800"/>
          </a:xfrm>
          <a:prstGeom prst="rect">
            <a:avLst/>
          </a:prstGeom>
        </p:spPr>
      </p:pic>
    </p:spTree>
    <p:extLst>
      <p:ext uri="{BB962C8B-B14F-4D97-AF65-F5344CB8AC3E}">
        <p14:creationId xmlns:p14="http://schemas.microsoft.com/office/powerpoint/2010/main" val="355366582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s Jarvis photo.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1950" y="1724025"/>
            <a:ext cx="2260600" cy="3594100"/>
          </a:xfrm>
          <a:prstGeom prst="rect">
            <a:avLst/>
          </a:prstGeom>
        </p:spPr>
      </p:pic>
      <p:sp>
        <p:nvSpPr>
          <p:cNvPr id="5" name="TextBox 4"/>
          <p:cNvSpPr txBox="1"/>
          <p:nvPr/>
        </p:nvSpPr>
        <p:spPr>
          <a:xfrm>
            <a:off x="4349750" y="906074"/>
            <a:ext cx="3937000" cy="769441"/>
          </a:xfrm>
          <a:prstGeom prst="rect">
            <a:avLst/>
          </a:prstGeom>
          <a:noFill/>
        </p:spPr>
        <p:txBody>
          <a:bodyPr wrap="square" rtlCol="0">
            <a:spAutoFit/>
          </a:bodyPr>
          <a:lstStyle/>
          <a:p>
            <a:r>
              <a:rPr lang="en-US" sz="4400" b="1" dirty="0" smtClean="0">
                <a:solidFill>
                  <a:srgbClr val="FF6600"/>
                </a:solidFill>
              </a:rPr>
              <a:t>America</a:t>
            </a:r>
            <a:endParaRPr lang="en-US" sz="4400" b="1" dirty="0">
              <a:solidFill>
                <a:srgbClr val="FF6600"/>
              </a:solidFill>
            </a:endParaRPr>
          </a:p>
        </p:txBody>
      </p:sp>
      <p:sp>
        <p:nvSpPr>
          <p:cNvPr id="7" name="Rectangle 6"/>
          <p:cNvSpPr/>
          <p:nvPr/>
        </p:nvSpPr>
        <p:spPr>
          <a:xfrm>
            <a:off x="3238500" y="1675515"/>
            <a:ext cx="4572000" cy="3693319"/>
          </a:xfrm>
          <a:prstGeom prst="rect">
            <a:avLst/>
          </a:prstGeom>
        </p:spPr>
        <p:txBody>
          <a:bodyPr>
            <a:spAutoFit/>
          </a:bodyPr>
          <a:lstStyle/>
          <a:p>
            <a:r>
              <a:rPr lang="en-US" dirty="0"/>
              <a:t>In 1907 Anna persuaded her mother's church in Grafton, West Virginia to celebrate Mother's Day on the second anniversary of her mother's death, the 2nd Sunday of May. By the next year, 1908, Mother's Day was also celebrated in Philadelphia.</a:t>
            </a:r>
            <a:endParaRPr lang="en-AU" dirty="0"/>
          </a:p>
          <a:p>
            <a:r>
              <a:rPr lang="en-US" dirty="0"/>
              <a:t>In 1910 the first Mother's Day proclamation was issued by the governor of West Virginia. Oklahoma celebrated Mother's Day that year also. By 1911 every state observed Mother's Day. The Mother's Day International Association was incorporated on December 12, 1912, with the purpose of furthering meaningful observations of Mother's Day.</a:t>
            </a:r>
            <a:endParaRPr lang="en-AU"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99018" y="5368834"/>
            <a:ext cx="812800" cy="812800"/>
          </a:xfrm>
          <a:prstGeom prst="rect">
            <a:avLst/>
          </a:prstGeom>
        </p:spPr>
      </p:pic>
    </p:spTree>
    <p:extLst>
      <p:ext uri="{BB962C8B-B14F-4D97-AF65-F5344CB8AC3E}">
        <p14:creationId xmlns:p14="http://schemas.microsoft.com/office/powerpoint/2010/main" val="94357086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6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morial to the first mothers da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14252" y="4065202"/>
            <a:ext cx="3617696" cy="2411797"/>
          </a:xfrm>
          <a:prstGeom prst="rect">
            <a:avLst/>
          </a:prstGeom>
        </p:spPr>
      </p:pic>
      <p:sp>
        <p:nvSpPr>
          <p:cNvPr id="4" name="TextBox 3"/>
          <p:cNvSpPr txBox="1"/>
          <p:nvPr/>
        </p:nvSpPr>
        <p:spPr>
          <a:xfrm>
            <a:off x="1619250" y="1270152"/>
            <a:ext cx="5737186" cy="1369125"/>
          </a:xfrm>
          <a:prstGeom prst="rect">
            <a:avLst/>
          </a:prstGeom>
          <a:noFill/>
        </p:spPr>
        <p:txBody>
          <a:bodyPr wrap="square" rtlCol="0">
            <a:spAutoFit/>
          </a:bodyPr>
          <a:lstStyle/>
          <a:p>
            <a:endParaRPr lang="en-US" dirty="0"/>
          </a:p>
        </p:txBody>
      </p:sp>
      <p:sp>
        <p:nvSpPr>
          <p:cNvPr id="5" name="Rectangle 4"/>
          <p:cNvSpPr/>
          <p:nvPr/>
        </p:nvSpPr>
        <p:spPr>
          <a:xfrm>
            <a:off x="966459" y="1154683"/>
            <a:ext cx="4572000" cy="4154983"/>
          </a:xfrm>
          <a:prstGeom prst="rect">
            <a:avLst/>
          </a:prstGeom>
        </p:spPr>
        <p:txBody>
          <a:bodyPr>
            <a:spAutoFit/>
          </a:bodyPr>
          <a:lstStyle/>
          <a:p>
            <a:r>
              <a:rPr lang="en-US" sz="2400" dirty="0"/>
              <a:t>In May, 1913, The House of Representatives unanimously adopted a resolution requesting the President, his Cabinet, members of Congress, and all officials of the federal government to wear a white carnation on Mother's Day. Congress passed another Joint Resolution May 8, 1914, designating the second Sunday in May as Mother's Day.</a:t>
            </a:r>
            <a:endParaRPr lang="en-AU" sz="2400"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29388" y="5309666"/>
            <a:ext cx="812800" cy="812800"/>
          </a:xfrm>
          <a:prstGeom prst="rect">
            <a:avLst/>
          </a:prstGeom>
        </p:spPr>
      </p:pic>
    </p:spTree>
    <p:extLst>
      <p:ext uri="{BB962C8B-B14F-4D97-AF65-F5344CB8AC3E}">
        <p14:creationId xmlns:p14="http://schemas.microsoft.com/office/powerpoint/2010/main" val="354001368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52499" y="1031875"/>
            <a:ext cx="5286375" cy="3970318"/>
          </a:xfrm>
          <a:prstGeom prst="rect">
            <a:avLst/>
          </a:prstGeom>
        </p:spPr>
        <p:txBody>
          <a:bodyPr wrap="square">
            <a:spAutoFit/>
          </a:bodyPr>
          <a:lstStyle/>
          <a:p>
            <a:r>
              <a:rPr lang="en-US" sz="2800" dirty="0"/>
              <a:t>On Mother's Day the U.S. flag is to be displayed on government buildings and at people's homes "as a public expression of our love and reverence for the mothers of our country." President Woodrow Wilson issued the first proclamation making Mother's Day an official national holiday.</a:t>
            </a:r>
            <a:endParaRPr lang="en-AU" sz="2800" dirty="0"/>
          </a:p>
        </p:txBody>
      </p:sp>
      <p:pic>
        <p:nvPicPr>
          <p:cNvPr id="4" name="Picture 3" descr="Flag.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38937" y="3762375"/>
            <a:ext cx="2071688" cy="2762250"/>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96478" y="5178389"/>
            <a:ext cx="812800" cy="812800"/>
          </a:xfrm>
          <a:prstGeom prst="rect">
            <a:avLst/>
          </a:prstGeom>
        </p:spPr>
      </p:pic>
    </p:spTree>
    <p:extLst>
      <p:ext uri="{BB962C8B-B14F-4D97-AF65-F5344CB8AC3E}">
        <p14:creationId xmlns:p14="http://schemas.microsoft.com/office/powerpoint/2010/main" val="90764919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d carnatio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3675" y="3505200"/>
            <a:ext cx="2501900" cy="3009900"/>
          </a:xfrm>
          <a:prstGeom prst="rect">
            <a:avLst/>
          </a:prstGeom>
        </p:spPr>
      </p:pic>
      <p:pic>
        <p:nvPicPr>
          <p:cNvPr id="3" name="Picture 2" descr="white carnation.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84950" y="247650"/>
            <a:ext cx="2324100" cy="3505200"/>
          </a:xfrm>
          <a:prstGeom prst="rect">
            <a:avLst/>
          </a:prstGeom>
        </p:spPr>
      </p:pic>
      <p:sp>
        <p:nvSpPr>
          <p:cNvPr id="5" name="Rectangle 4"/>
          <p:cNvSpPr/>
          <p:nvPr/>
        </p:nvSpPr>
        <p:spPr>
          <a:xfrm>
            <a:off x="1079498" y="1232851"/>
            <a:ext cx="5207001" cy="2246769"/>
          </a:xfrm>
          <a:prstGeom prst="rect">
            <a:avLst/>
          </a:prstGeom>
        </p:spPr>
        <p:txBody>
          <a:bodyPr wrap="square">
            <a:spAutoFit/>
          </a:bodyPr>
          <a:lstStyle/>
          <a:p>
            <a:r>
              <a:rPr lang="en-US" sz="2800" dirty="0"/>
              <a:t>Miss Anna Jarvis's mother's favorite flower was the white carnation. This flower was chosen to represent the sweetness, purity and endurance of mother love.</a:t>
            </a:r>
            <a:r>
              <a:rPr lang="en-AU" sz="2800" dirty="0" smtClean="0">
                <a:effectLst/>
              </a:rPr>
              <a:t> </a:t>
            </a:r>
            <a:endParaRPr lang="en-US" sz="2800" dirty="0"/>
          </a:p>
        </p:txBody>
      </p:sp>
      <p:sp>
        <p:nvSpPr>
          <p:cNvPr id="8" name="Rectangle 7"/>
          <p:cNvSpPr/>
          <p:nvPr/>
        </p:nvSpPr>
        <p:spPr>
          <a:xfrm>
            <a:off x="3127375" y="4048462"/>
            <a:ext cx="4984750" cy="1569660"/>
          </a:xfrm>
          <a:prstGeom prst="rect">
            <a:avLst/>
          </a:prstGeom>
        </p:spPr>
        <p:txBody>
          <a:bodyPr wrap="square">
            <a:spAutoFit/>
          </a:bodyPr>
          <a:lstStyle/>
          <a:p>
            <a:r>
              <a:rPr lang="en-US" sz="2400" dirty="0"/>
              <a:t>However, the red carnation has since become the symbol of a living mother while white signifies that one's mother has died.</a:t>
            </a:r>
            <a:endParaRPr lang="en-AU" sz="2400"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5618122"/>
            <a:ext cx="812800" cy="812800"/>
          </a:xfrm>
          <a:prstGeom prst="rect">
            <a:avLst/>
          </a:prstGeom>
        </p:spPr>
      </p:pic>
    </p:spTree>
    <p:extLst>
      <p:ext uri="{BB962C8B-B14F-4D97-AF65-F5344CB8AC3E}">
        <p14:creationId xmlns:p14="http://schemas.microsoft.com/office/powerpoint/2010/main" val="196419129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uture">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Black 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Couture.thmx</Template>
  <TotalTime>134</TotalTime>
  <Words>639</Words>
  <Application>Microsoft Macintosh PowerPoint</Application>
  <PresentationFormat>On-screen Show (4:3)</PresentationFormat>
  <Paragraphs>20</Paragraphs>
  <Slides>11</Slides>
  <Notes>0</Notes>
  <HiddenSlides>0</HiddenSlides>
  <MMClips>11</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Couture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Brisbane Catholic Education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Default User</dc:creator>
  <cp:lastModifiedBy>Default User</cp:lastModifiedBy>
  <cp:revision>8</cp:revision>
  <dcterms:created xsi:type="dcterms:W3CDTF">2012-05-21T03:08:03Z</dcterms:created>
  <dcterms:modified xsi:type="dcterms:W3CDTF">2012-05-21T05:23:59Z</dcterms:modified>
</cp:coreProperties>
</file>